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404"/>
    <a:srgbClr val="AAB20A"/>
    <a:srgbClr val="004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1" autoAdjust="0"/>
    <p:restoredTop sz="94437" autoAdjust="0"/>
  </p:normalViewPr>
  <p:slideViewPr>
    <p:cSldViewPr snapToGrid="0">
      <p:cViewPr varScale="1">
        <p:scale>
          <a:sx n="101" d="100"/>
          <a:sy n="101" d="100"/>
        </p:scale>
        <p:origin x="3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616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1056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576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5718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695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51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395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6147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722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45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167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702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92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288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46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72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99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2BD0EE-427E-4185-BFCC-C108616D70F6}" type="datetimeFigureOut">
              <a:rPr kumimoji="1" lang="ja-JP" altLang="en-US" smtClean="0"/>
              <a:t>2025/2/4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343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E97136C9-F107-7DF7-B5E9-9214DFF888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961F501-9C6E-5D00-2789-8B000C002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828" y="1718931"/>
            <a:ext cx="11738344" cy="2710542"/>
          </a:xfrm>
        </p:spPr>
        <p:txBody>
          <a:bodyPr>
            <a:noAutofit/>
          </a:bodyPr>
          <a:lstStyle/>
          <a:p>
            <a:r>
              <a:rPr kumimoji="1" lang="en-US" altLang="ja-JP" sz="9600" b="1" dirty="0">
                <a:ln w="57150">
                  <a:solidFill>
                    <a:srgbClr val="FFFF00">
                      <a:alpha val="80000"/>
                    </a:srgbClr>
                  </a:solidFill>
                </a:ln>
                <a:solidFill>
                  <a:schemeClr val="accent2">
                    <a:lumMod val="50000"/>
                    <a:alpha val="69000"/>
                  </a:schemeClr>
                </a:solidFill>
                <a:effectLst>
                  <a:glow rad="571500">
                    <a:schemeClr val="accent6">
                      <a:lumMod val="75000"/>
                      <a:alpha val="33000"/>
                    </a:schemeClr>
                  </a:glow>
                  <a:reflection blurRad="76200" stA="44000" endPos="65000" dist="63500" dir="5400000" sy="-100000" algn="bl" rotWithShape="0"/>
                </a:effectLst>
                <a:latin typeface="Viner Hand ITC" panose="03070502030502020203" pitchFamily="66" charset="0"/>
                <a:ea typeface="BIZ UDPゴシック" panose="020B0400000000000000" pitchFamily="50" charset="-128"/>
              </a:rPr>
              <a:t>DEVASTATED CITY</a:t>
            </a:r>
            <a:endParaRPr kumimoji="1" lang="ja-JP" altLang="en-US" sz="9600" b="1" dirty="0">
              <a:ln w="57150">
                <a:solidFill>
                  <a:srgbClr val="FFFF00">
                    <a:alpha val="80000"/>
                  </a:srgbClr>
                </a:solidFill>
              </a:ln>
              <a:solidFill>
                <a:schemeClr val="accent2">
                  <a:lumMod val="50000"/>
                  <a:alpha val="69000"/>
                </a:schemeClr>
              </a:solidFill>
              <a:effectLst>
                <a:glow rad="571500">
                  <a:schemeClr val="accent6">
                    <a:lumMod val="75000"/>
                    <a:alpha val="33000"/>
                  </a:schemeClr>
                </a:glow>
                <a:reflection blurRad="76200" stA="44000" endPos="65000" dist="63500" dir="5400000" sy="-100000" algn="bl" rotWithShape="0"/>
              </a:effectLst>
              <a:latin typeface="Viner Hand ITC" panose="03070502030502020203" pitchFamily="66" charset="0"/>
              <a:ea typeface="BIZ UDPゴシック" panose="020B04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2A66079-B84A-61EC-1B65-0E168A701B14}"/>
              </a:ext>
            </a:extLst>
          </p:cNvPr>
          <p:cNvSpPr txBox="1"/>
          <p:nvPr/>
        </p:nvSpPr>
        <p:spPr>
          <a:xfrm>
            <a:off x="6728868" y="5043572"/>
            <a:ext cx="5318876" cy="646331"/>
          </a:xfrm>
          <a:prstGeom prst="rect">
            <a:avLst/>
          </a:prstGeom>
          <a:noFill/>
          <a:effectLst>
            <a:glow rad="127000">
              <a:schemeClr val="tx2">
                <a:lumMod val="2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チーム</a:t>
            </a:r>
            <a:r>
              <a:rPr kumimoji="1" lang="en-US" altLang="ja-JP" dirty="0">
                <a:solidFill>
                  <a:srgbClr val="FF0000"/>
                </a:solidFill>
              </a:rPr>
              <a:t>B</a:t>
            </a:r>
          </a:p>
          <a:p>
            <a:r>
              <a:rPr kumimoji="1" lang="ja-JP" altLang="en-US" b="1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羽鳥健作</a:t>
            </a:r>
            <a:r>
              <a:rPr kumimoji="1" lang="ja-JP" altLang="en-US" b="1" dirty="0"/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片桐翔</a:t>
            </a:r>
            <a:r>
              <a:rPr kumimoji="1" lang="ja-JP" altLang="en-US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鈴木琉也</a:t>
            </a:r>
            <a:r>
              <a:rPr kumimoji="1" lang="ja-JP" altLang="en-US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大野莉緒</a:t>
            </a:r>
            <a:r>
              <a:rPr kumimoji="1" lang="ja-JP" altLang="en-US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開地碧音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2068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0E5AFFE5-7FC0-3498-49E7-D336C40377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4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E88FD11-66BB-FC09-014B-B0A54E32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66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荒廃した街</a:t>
            </a:r>
            <a:endParaRPr kumimoji="1" lang="ja-JP" altLang="en-US" sz="6600" dirty="0">
              <a:ln w="28575">
                <a:solidFill>
                  <a:srgbClr val="AAB20A"/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3BE209-C2C1-6003-981E-AA956CB07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51111"/>
            <a:ext cx="10353762" cy="457201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ステージの概要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A895EC9-F51B-8CAC-C70F-B0104CE2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2151">
            <a:off x="-205189" y="330879"/>
            <a:ext cx="3933969" cy="2212857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336AFC-1879-70E9-910E-9A1ABC4F07AC}"/>
              </a:ext>
            </a:extLst>
          </p:cNvPr>
          <p:cNvSpPr txBox="1"/>
          <p:nvPr/>
        </p:nvSpPr>
        <p:spPr>
          <a:xfrm>
            <a:off x="1536372" y="2937802"/>
            <a:ext cx="91086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アンデッドに支配された街を取り返す</a:t>
            </a: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現代の街並みが荒廃</a:t>
            </a: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魔法が使えるキャラクター</a:t>
            </a: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kumimoji="1" lang="en-US" altLang="ja-JP" sz="32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2056" name="Picture 8" descr="基本プレイ無料の魔法バトロワRPG『Spellbreak』配信開始―期間限定のプレゼントも！ | Game*Spark - 国内・海外ゲーム情報サイト">
            <a:extLst>
              <a:ext uri="{FF2B5EF4-FFF2-40B4-BE49-F238E27FC236}">
                <a16:creationId xmlns:a16="http://schemas.microsoft.com/office/drawing/2014/main" id="{7F8C6C0E-DC12-F4FD-F37C-803B5F00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6351">
            <a:off x="6817106" y="4252155"/>
            <a:ext cx="3748151" cy="2103440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547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5E378548-0094-75F5-9DD4-A7230D5182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 descr="屋外, 建物, 家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7F446840-93A4-7E68-5473-C2CF60A80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2303">
            <a:off x="-476858" y="215205"/>
            <a:ext cx="4107956" cy="2311474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56090FC-9D27-E315-D744-2D709EEF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00493"/>
            <a:ext cx="10353762" cy="970450"/>
          </a:xfrm>
        </p:spPr>
        <p:txBody>
          <a:bodyPr>
            <a:normAutofit/>
          </a:bodyPr>
          <a:lstStyle/>
          <a:p>
            <a:r>
              <a:rPr lang="ja-JP" altLang="en-US" sz="48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ステージ、キャラの特徴</a:t>
            </a:r>
            <a:endParaRPr kumimoji="1" lang="ja-JP" altLang="en-US" sz="4800" dirty="0">
              <a:ln w="63500">
                <a:solidFill>
                  <a:srgbClr val="AAB20A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5126" name="Picture 6" descr="SF史に残る（べき）ゲーム】第2回：「NieR:Automata」――人工知能の実存主義">
            <a:extLst>
              <a:ext uri="{FF2B5EF4-FFF2-40B4-BE49-F238E27FC236}">
                <a16:creationId xmlns:a16="http://schemas.microsoft.com/office/drawing/2014/main" id="{DC4A4496-E536-AEBD-46F8-262F18929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0470">
            <a:off x="7581232" y="4386329"/>
            <a:ext cx="4132791" cy="2324695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5E867A-C0BE-9BDE-B195-8CF085DD6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36861"/>
            <a:ext cx="10353762" cy="342788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荒廃している雰囲気を出す</a:t>
            </a:r>
            <a:endParaRPr kumimoji="1"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kumimoji="1"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キャラクターそれぞれのモーションにこだわる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魔法によるエフェクトを頑張る</a:t>
            </a:r>
          </a:p>
        </p:txBody>
      </p:sp>
    </p:spTree>
    <p:extLst>
      <p:ext uri="{BB962C8B-B14F-4D97-AF65-F5344CB8AC3E}">
        <p14:creationId xmlns:p14="http://schemas.microsoft.com/office/powerpoint/2010/main" val="392588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B8E57E83-65AB-C7FB-A9B4-E94D18A01E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3B475F7-1211-652E-C7AE-26A55C2F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アピールポイント</a:t>
            </a:r>
          </a:p>
        </p:txBody>
      </p:sp>
      <p:pic>
        <p:nvPicPr>
          <p:cNvPr id="6152" name="Picture 8" descr="舞台は廃墟化したロンドン…！オープンワールドサバイバルホラー『Beyond  Hanwell』プレイレポ―早期アクセスながら圧倒的なクオリティで、極上のホラー作品に仕上がっている | Game*Spark -  国内・海外ゲーム情報サイト">
            <a:extLst>
              <a:ext uri="{FF2B5EF4-FFF2-40B4-BE49-F238E27FC236}">
                <a16:creationId xmlns:a16="http://schemas.microsoft.com/office/drawing/2014/main" id="{483BC64E-18B0-A02B-215B-1D9F024BF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2495">
            <a:off x="7571017" y="1931235"/>
            <a:ext cx="4467582" cy="2507180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F史に残る（べき）ゲーム】第2回：「NieR:Automata」――人工知能の実存主義">
            <a:extLst>
              <a:ext uri="{FF2B5EF4-FFF2-40B4-BE49-F238E27FC236}">
                <a16:creationId xmlns:a16="http://schemas.microsoft.com/office/drawing/2014/main" id="{56C97784-C216-7B2E-1DF9-17718F2DC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1228">
            <a:off x="989479" y="4294180"/>
            <a:ext cx="4132791" cy="2324695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09F4B0-300E-7CD2-4E88-8EF82BF75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89650"/>
            <a:ext cx="10353762" cy="33963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不気味さ、怖さ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モーションやエフェクトのカッコよさ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8663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92F8D224-98DB-4CA9-819A-17AEE5CB9A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D137E053-9BD1-4230-8D1E-5893550FFCB1}"/>
              </a:ext>
            </a:extLst>
          </p:cNvPr>
          <p:cNvSpPr txBox="1">
            <a:spLocks/>
          </p:cNvSpPr>
          <p:nvPr/>
        </p:nvSpPr>
        <p:spPr>
          <a:xfrm>
            <a:off x="913795" y="40049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endParaRPr lang="ja-JP" altLang="en-US" sz="4800" dirty="0">
              <a:ln w="63500">
                <a:solidFill>
                  <a:srgbClr val="AAB20A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B6937D72-C7D7-4A7F-AE29-ABF459D9A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58" y="22890"/>
            <a:ext cx="9440034" cy="1049867"/>
          </a:xfrm>
        </p:spPr>
        <p:txBody>
          <a:bodyPr>
            <a:normAutofit/>
          </a:bodyPr>
          <a:lstStyle/>
          <a:p>
            <a:r>
              <a:rPr lang="ja-JP" altLang="en-US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制作過程</a:t>
            </a:r>
            <a:endParaRPr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3EC0B5B-A330-4CE2-BB06-6F5994117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7506">
            <a:off x="-351138" y="4822169"/>
            <a:ext cx="3443592" cy="192344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4733B9-3A32-4EAB-933E-8C52FF8A4465}"/>
              </a:ext>
            </a:extLst>
          </p:cNvPr>
          <p:cNvSpPr txBox="1"/>
          <p:nvPr/>
        </p:nvSpPr>
        <p:spPr>
          <a:xfrm>
            <a:off x="3968911" y="1310540"/>
            <a:ext cx="4243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u="sng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プロトタイプ版まで</a:t>
            </a:r>
          </a:p>
        </p:txBody>
      </p:sp>
      <p:pic>
        <p:nvPicPr>
          <p:cNvPr id="10" name="図 9" descr="ビデオゲーム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EA3EF244-D15F-4C5E-BE88-3C615ABC5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7695">
            <a:off x="8430790" y="244024"/>
            <a:ext cx="3667119" cy="2062395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731AC737-38B8-43E2-9837-D5552405F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9402" y="1827962"/>
            <a:ext cx="7702547" cy="1817810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u"/>
            </a:pPr>
            <a:r>
              <a:rPr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ゲームの流れ</a:t>
            </a:r>
            <a:endParaRPr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l">
              <a:buFont typeface="Wingdings" panose="05000000000000000000" pitchFamily="2" charset="2"/>
              <a:buChar char="u"/>
            </a:pPr>
            <a:r>
              <a:rPr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ステージ・リソース作成</a:t>
            </a:r>
            <a:endParaRPr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l">
              <a:buFont typeface="Wingdings" panose="05000000000000000000" pitchFamily="2" charset="2"/>
              <a:buChar char="u"/>
            </a:pP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3DA16E1F-BE84-49A4-9D59-98D82A8B6579}"/>
              </a:ext>
            </a:extLst>
          </p:cNvPr>
          <p:cNvSpPr txBox="1">
            <a:spLocks/>
          </p:cNvSpPr>
          <p:nvPr/>
        </p:nvSpPr>
        <p:spPr>
          <a:xfrm>
            <a:off x="2239402" y="4516969"/>
            <a:ext cx="7702547" cy="194053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u"/>
            </a:pPr>
            <a:r>
              <a:rPr lang="en-US" altLang="ja-JP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OBB</a:t>
            </a:r>
            <a:r>
              <a:rPr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とステージ切り替え</a:t>
            </a:r>
            <a:endParaRPr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l"/>
            <a:endParaRPr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l">
              <a:buFont typeface="Wingdings" panose="05000000000000000000" pitchFamily="2" charset="2"/>
              <a:buChar char="u"/>
            </a:pP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23804C-3F11-409E-8F80-FAD4BE911732}"/>
              </a:ext>
            </a:extLst>
          </p:cNvPr>
          <p:cNvSpPr txBox="1"/>
          <p:nvPr/>
        </p:nvSpPr>
        <p:spPr>
          <a:xfrm>
            <a:off x="3080681" y="3788983"/>
            <a:ext cx="6019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u="sng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プロトタイプ版から現在まで</a:t>
            </a:r>
          </a:p>
        </p:txBody>
      </p:sp>
    </p:spTree>
    <p:extLst>
      <p:ext uri="{BB962C8B-B14F-4D97-AF65-F5344CB8AC3E}">
        <p14:creationId xmlns:p14="http://schemas.microsoft.com/office/powerpoint/2010/main" val="2945741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7BC5328D-825F-44E8-B20A-F4D6679D95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 descr="建物, テーブル, 座る, 木製 が含まれている画像&#10;&#10;自動的に生成された説明">
            <a:extLst>
              <a:ext uri="{FF2B5EF4-FFF2-40B4-BE49-F238E27FC236}">
                <a16:creationId xmlns:a16="http://schemas.microsoft.com/office/drawing/2014/main" id="{9011C1CE-E9D4-22AA-47BC-FFFE012AF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5577">
            <a:off x="8045278" y="4375909"/>
            <a:ext cx="4759411" cy="2395514"/>
          </a:xfrm>
          <a:prstGeom prst="rect">
            <a:avLst/>
          </a:prstGeom>
        </p:spPr>
      </p:pic>
      <p:pic>
        <p:nvPicPr>
          <p:cNvPr id="11" name="図 10" descr="ビデオゲーム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0C37ACA5-FFEC-D4CC-15BF-998BB731A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7695">
            <a:off x="8570114" y="34131"/>
            <a:ext cx="3667119" cy="206239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58B1C41-1E24-4ACE-BE53-C523EAAC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kumimoji="1" lang="ja-JP" altLang="en-US" sz="48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最新版のステージ</a:t>
            </a:r>
            <a:endParaRPr kumimoji="1" lang="ja-JP" altLang="en-US" sz="4800" dirty="0"/>
          </a:p>
        </p:txBody>
      </p:sp>
      <p:pic>
        <p:nvPicPr>
          <p:cNvPr id="9" name="図 8" descr="テーブル, 屋内, ケーキ, 食品 が含まれている画像&#10;&#10;自動的に生成された説明">
            <a:extLst>
              <a:ext uri="{FF2B5EF4-FFF2-40B4-BE49-F238E27FC236}">
                <a16:creationId xmlns:a16="http://schemas.microsoft.com/office/drawing/2014/main" id="{7DC213FA-EDA5-5F06-E4AF-B730E944F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8786">
            <a:off x="-100911" y="4434756"/>
            <a:ext cx="4759411" cy="2423413"/>
          </a:xfrm>
          <a:prstGeom prst="rect">
            <a:avLst/>
          </a:prstGeom>
        </p:spPr>
      </p:pic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DA972F8B-006F-423A-AB11-0D51DFAC7EA7}"/>
              </a:ext>
            </a:extLst>
          </p:cNvPr>
          <p:cNvSpPr txBox="1">
            <a:spLocks/>
          </p:cNvSpPr>
          <p:nvPr/>
        </p:nvSpPr>
        <p:spPr>
          <a:xfrm>
            <a:off x="1004314" y="1160206"/>
            <a:ext cx="10353762" cy="327932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kumimoji="1"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複数のステージを制作中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荒廃している雰囲気をだせた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664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BBD34B75-F6AC-487D-91E0-8B4F3357E1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705DEF6-2C8C-43CE-B44E-E702406DC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26899"/>
            <a:ext cx="9440034" cy="809421"/>
          </a:xfrm>
        </p:spPr>
        <p:txBody>
          <a:bodyPr>
            <a:noAutofit/>
          </a:bodyPr>
          <a:lstStyle/>
          <a:p>
            <a:r>
              <a:rPr kumimoji="1" lang="ja-JP" altLang="en-US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今後の予定</a:t>
            </a:r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7AF7F54-433B-4110-9FDE-38D54F8502D5}"/>
              </a:ext>
            </a:extLst>
          </p:cNvPr>
          <p:cNvSpPr txBox="1">
            <a:spLocks/>
          </p:cNvSpPr>
          <p:nvPr/>
        </p:nvSpPr>
        <p:spPr>
          <a:xfrm>
            <a:off x="913829" y="1504584"/>
            <a:ext cx="10353762" cy="41043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複数のステージを制作し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algn="l"/>
            <a:r>
              <a:rPr lang="en-US" altLang="ja-JP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   </a:t>
            </a: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移動できるようにしたい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モーションブレンドしたい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ロックオンしたい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敵とボスを作りたい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よりかっこいい魔法作りたい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27A5C5D-7433-49C0-A0E2-07E1903CA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t="1575" r="27709" b="13902"/>
          <a:stretch/>
        </p:blipFill>
        <p:spPr bwMode="auto">
          <a:xfrm rot="20156802">
            <a:off x="8976220" y="4663263"/>
            <a:ext cx="1743076" cy="216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98AE81-5552-4C04-91DB-DC0AC8555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1" r="15131"/>
          <a:stretch/>
        </p:blipFill>
        <p:spPr bwMode="auto">
          <a:xfrm rot="1071462">
            <a:off x="10371631" y="3858564"/>
            <a:ext cx="1609726" cy="196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AF7CEA8-247F-46C0-B7CE-A5281E6A9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015" y="0"/>
            <a:ext cx="15144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205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版">
  <a:themeElements>
    <a:clrScheme name="石版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版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版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TM04033929[[fn=石版]]</Template>
  <TotalTime>190</TotalTime>
  <Words>134</Words>
  <Application>Microsoft Office PowerPoint</Application>
  <PresentationFormat>ワイド画面</PresentationFormat>
  <Paragraphs>37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5" baseType="lpstr">
      <vt:lpstr>HGP創英ﾌﾟﾚｾﾞﾝｽEB</vt:lpstr>
      <vt:lpstr>HGS創英ﾌﾟﾚｾﾞﾝｽEB</vt:lpstr>
      <vt:lpstr>HG創英ﾌﾟﾚｾﾞﾝｽEB</vt:lpstr>
      <vt:lpstr>Calisto MT</vt:lpstr>
      <vt:lpstr>Viner Hand ITC</vt:lpstr>
      <vt:lpstr>Wingdings</vt:lpstr>
      <vt:lpstr>Wingdings 2</vt:lpstr>
      <vt:lpstr>石版</vt:lpstr>
      <vt:lpstr>DEVASTATED CITY</vt:lpstr>
      <vt:lpstr>荒廃した街</vt:lpstr>
      <vt:lpstr>ステージ、キャラの特徴</vt:lpstr>
      <vt:lpstr>アピールポイント</vt:lpstr>
      <vt:lpstr>制作過程</vt:lpstr>
      <vt:lpstr>最新版のステージ</vt:lpstr>
      <vt:lpstr>今後の予定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DEVASTATED CITY</dc:title>
  <dc:creator>開地　碧音</dc:creator>
  <cp:lastModifiedBy>羽鳥　健作</cp:lastModifiedBy>
  <cp:revision>15</cp:revision>
  <dcterms:created xsi:type="dcterms:W3CDTF">2024-11-27T05:17:56Z</dcterms:created>
  <dcterms:modified xsi:type="dcterms:W3CDTF">2025-02-04T01:56:48Z</dcterms:modified>
</cp:coreProperties>
</file>